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05" r:id="rId5"/>
    <p:sldMasterId id="2147483773" r:id="rId6"/>
    <p:sldMasterId id="2147483712" r:id="rId7"/>
    <p:sldMasterId id="2147483719" r:id="rId8"/>
    <p:sldMasterId id="2147483702" r:id="rId9"/>
  </p:sldMasterIdLst>
  <p:notesMasterIdLst>
    <p:notesMasterId r:id="rId18"/>
  </p:notesMasterIdLst>
  <p:handoutMasterIdLst>
    <p:handoutMasterId r:id="rId19"/>
  </p:handoutMasterIdLst>
  <p:sldIdLst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00" d="100"/>
          <a:sy n="100" d="100"/>
        </p:scale>
        <p:origin x="9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5F134-0BBA-4269-943B-9BAD9ABD1DE4}" type="datetimeFigureOut">
              <a:rPr lang="sv-SE" smtClean="0"/>
              <a:t>2018-03-09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B083F-E1C4-4DE3-A31D-C6A1D6DEC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8519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F8DC2-1DD8-49BC-A216-B09D2294E1D8}" type="datetimeFigureOut">
              <a:rPr lang="sv-SE" smtClean="0"/>
              <a:t>2018-03-09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9C6D2-939D-48D2-A55F-2522CDF1D0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77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292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442800" y="4365104"/>
            <a:ext cx="8229600" cy="1656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42800" y="3286800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ctr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889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1124224"/>
            <a:ext cx="82296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68313" y="88342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62291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292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442800" y="4365104"/>
            <a:ext cx="8229600" cy="1656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42800" y="3286800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ctr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8511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2061617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00698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>
            <a:noAutofit/>
          </a:bodyPr>
          <a:lstStyle>
            <a:lvl1pPr algn="l">
              <a:lnSpc>
                <a:spcPts val="4200"/>
              </a:lnSpc>
              <a:defRPr sz="4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4658400" y="2039839"/>
            <a:ext cx="4038600" cy="4114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000" y="2050792"/>
            <a:ext cx="4038600" cy="41145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40647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6948264" y="6021288"/>
            <a:ext cx="194421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2061617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663624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1124224"/>
            <a:ext cx="82296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68313" y="88342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38701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442800" y="4365104"/>
            <a:ext cx="8229600" cy="1656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42800" y="3286800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ctr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292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899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2061617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423711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>
            <a:noAutofit/>
          </a:bodyPr>
          <a:lstStyle>
            <a:lvl1pPr algn="l">
              <a:lnSpc>
                <a:spcPts val="4200"/>
              </a:lnSpc>
              <a:defRPr sz="4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4658400" y="2039839"/>
            <a:ext cx="4038600" cy="4114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000" y="2050792"/>
            <a:ext cx="4038600" cy="41145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229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6948264" y="6021288"/>
            <a:ext cx="194421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2061617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404601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2061617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161953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1124224"/>
            <a:ext cx="82296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68313" y="88342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472418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442800" y="4365104"/>
            <a:ext cx="8229600" cy="1656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42800" y="3286800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ctr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292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219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2061617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5341918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>
            <a:noAutofit/>
          </a:bodyPr>
          <a:lstStyle>
            <a:lvl1pPr algn="l">
              <a:lnSpc>
                <a:spcPts val="4200"/>
              </a:lnSpc>
              <a:defRPr sz="4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4658400" y="2039839"/>
            <a:ext cx="4038600" cy="4114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000" y="2050792"/>
            <a:ext cx="4038600" cy="41145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6731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6948264" y="6021288"/>
            <a:ext cx="194421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2061617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354724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1124224"/>
            <a:ext cx="82296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68313" y="88342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826605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1124224"/>
            <a:ext cx="82296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68313" y="88342"/>
            <a:ext cx="8229600" cy="936625"/>
          </a:xfrm>
          <a:prstGeom prst="rect">
            <a:avLst/>
          </a:prstGeom>
          <a:noFill/>
        </p:spPr>
        <p:txBody>
          <a:bodyPr bIns="0" anchor="b" anchorCtr="0"/>
          <a:lstStyle>
            <a:lvl1pPr algn="l">
              <a:lnSpc>
                <a:spcPts val="4200"/>
              </a:lnSpc>
              <a:defRPr b="0" cap="none" spc="0">
                <a:ln>
                  <a:noFill/>
                </a:ln>
                <a:solidFill>
                  <a:srgbClr val="7F7F7F"/>
                </a:solidFill>
                <a:effectLst/>
              </a:defRPr>
            </a:lvl1pPr>
          </a:lstStyle>
          <a:p>
            <a:r>
              <a:rPr kumimoji="0" lang="sv-SE" sz="4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197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>
            <a:noAutofit/>
          </a:bodyPr>
          <a:lstStyle>
            <a:lvl1pPr algn="l">
              <a:lnSpc>
                <a:spcPts val="4200"/>
              </a:lnSpc>
              <a:defRPr sz="4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4658400" y="2050792"/>
            <a:ext cx="4038600" cy="4114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000" y="2050792"/>
            <a:ext cx="4038600" cy="41145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755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6948264" y="6021288"/>
            <a:ext cx="194421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2061617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410522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1124224"/>
            <a:ext cx="82296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68313" y="88342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642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442800" y="4365104"/>
            <a:ext cx="8229600" cy="1656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42800" y="3286800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ctr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292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27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2061617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78016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>
            <a:noAutofit/>
          </a:bodyPr>
          <a:lstStyle>
            <a:lvl1pPr algn="l">
              <a:lnSpc>
                <a:spcPts val="4200"/>
              </a:lnSpc>
              <a:defRPr sz="4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4658400" y="2039839"/>
            <a:ext cx="4038600" cy="4114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000" y="2050792"/>
            <a:ext cx="4038600" cy="41145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16760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6948264" y="6021288"/>
            <a:ext cx="194421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68313" y="1052215"/>
            <a:ext cx="82296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2061617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05881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956376" y="6597650"/>
            <a:ext cx="86469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7475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000" y="6125722"/>
            <a:ext cx="1391040" cy="32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0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656" r:id="rId3"/>
    <p:sldLayoutId id="2147483748" r:id="rId4"/>
    <p:sldLayoutId id="2147483750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8000" y="1196856"/>
            <a:ext cx="82296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000" y="2206800"/>
            <a:ext cx="8229600" cy="41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solidFill>
                <a:schemeClr val="bg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6724"/>
            <a:ext cx="9144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000" y="6125722"/>
            <a:ext cx="1391040" cy="323355"/>
          </a:xfrm>
          <a:prstGeom prst="rect">
            <a:avLst/>
          </a:prstGeom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7956376" y="6597650"/>
            <a:ext cx="86469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</p:spTree>
    <p:extLst>
      <p:ext uri="{BB962C8B-B14F-4D97-AF65-F5344CB8AC3E}">
        <p14:creationId xmlns:p14="http://schemas.microsoft.com/office/powerpoint/2010/main" val="150496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69" r:id="rId3"/>
    <p:sldLayoutId id="2147483754" r:id="rId4"/>
    <p:sldLayoutId id="2147483766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solidFill>
                <a:schemeClr val="bg2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7475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000" y="6125722"/>
            <a:ext cx="1391040" cy="323355"/>
          </a:xfrm>
          <a:prstGeom prst="rect">
            <a:avLst/>
          </a:prstGeom>
        </p:spPr>
      </p:pic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7956376" y="6597650"/>
            <a:ext cx="86469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</p:spTree>
    <p:extLst>
      <p:ext uri="{BB962C8B-B14F-4D97-AF65-F5344CB8AC3E}">
        <p14:creationId xmlns:p14="http://schemas.microsoft.com/office/powerpoint/2010/main" val="128532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8000" y="1196856"/>
            <a:ext cx="82296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000" y="2206800"/>
            <a:ext cx="8229600" cy="41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solidFill>
                <a:schemeClr val="bg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6724"/>
            <a:ext cx="9144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000" y="6125722"/>
            <a:ext cx="1391040" cy="323355"/>
          </a:xfrm>
          <a:prstGeom prst="rect">
            <a:avLst/>
          </a:prstGeom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7956376" y="6597650"/>
            <a:ext cx="86469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</p:spTree>
    <p:extLst>
      <p:ext uri="{BB962C8B-B14F-4D97-AF65-F5344CB8AC3E}">
        <p14:creationId xmlns:p14="http://schemas.microsoft.com/office/powerpoint/2010/main" val="369615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70" r:id="rId3"/>
    <p:sldLayoutId id="2147483759" r:id="rId4"/>
    <p:sldLayoutId id="2147483767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8000" y="1051200"/>
            <a:ext cx="82296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000" y="2206800"/>
            <a:ext cx="8229600" cy="41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6724"/>
            <a:ext cx="9144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000" y="6125722"/>
            <a:ext cx="1391040" cy="323355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7956376" y="6597650"/>
            <a:ext cx="86469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</p:spTree>
    <p:extLst>
      <p:ext uri="{BB962C8B-B14F-4D97-AF65-F5344CB8AC3E}">
        <p14:creationId xmlns:p14="http://schemas.microsoft.com/office/powerpoint/2010/main" val="2073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71" r:id="rId3"/>
    <p:sldLayoutId id="2147483764" r:id="rId4"/>
    <p:sldLayoutId id="2147483768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7956376" y="6597650"/>
            <a:ext cx="86469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468000" y="1051200"/>
            <a:ext cx="82296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text 2"/>
          <p:cNvSpPr>
            <a:spLocks noGrp="1"/>
          </p:cNvSpPr>
          <p:nvPr>
            <p:ph type="body" idx="1"/>
          </p:nvPr>
        </p:nvSpPr>
        <p:spPr>
          <a:xfrm>
            <a:off x="468000" y="2206800"/>
            <a:ext cx="8229600" cy="41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4775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200" b="0" kern="1200" cap="none" spc="0">
          <a:ln>
            <a:noFill/>
          </a:ln>
          <a:solidFill>
            <a:srgbClr val="7F7F7F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3200" dirty="0"/>
              <a:t>Hur arbetar vi med dessa och hur följer vi upp följsamheten mot detsamma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800" dirty="0"/>
              <a:t>Slas behandlingsriktlinjer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79512" y="6559010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Thomas Blomberg</a:t>
            </a:r>
          </a:p>
        </p:txBody>
      </p:sp>
    </p:spTree>
    <p:extLst>
      <p:ext uri="{BB962C8B-B14F-4D97-AF65-F5344CB8AC3E}">
        <p14:creationId xmlns:p14="http://schemas.microsoft.com/office/powerpoint/2010/main" val="403095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1052216"/>
            <a:ext cx="8229600" cy="615696"/>
          </a:xfrm>
        </p:spPr>
        <p:txBody>
          <a:bodyPr/>
          <a:lstStyle/>
          <a:p>
            <a:r>
              <a:rPr lang="sv-SE" dirty="0"/>
              <a:t>Slas behandlingsriktlinjer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Behövs behandlingsriktlinjer</a:t>
            </a:r>
          </a:p>
          <a:p>
            <a:r>
              <a:rPr lang="sv-SE" dirty="0"/>
              <a:t>Att skapa behandlingsriktlinjer</a:t>
            </a:r>
          </a:p>
          <a:p>
            <a:r>
              <a:rPr lang="sv-SE" dirty="0"/>
              <a:t>Att uppdatera behandlingsriktlinjer</a:t>
            </a:r>
          </a:p>
          <a:p>
            <a:r>
              <a:rPr lang="sv-SE" dirty="0"/>
              <a:t>Att lokalanpassa behandlingsriktlinjer</a:t>
            </a:r>
          </a:p>
          <a:p>
            <a:r>
              <a:rPr lang="sv-SE" dirty="0"/>
              <a:t>Att arbeta efter behandlingsriktlinjer</a:t>
            </a:r>
          </a:p>
          <a:p>
            <a:r>
              <a:rPr lang="sv-SE" dirty="0"/>
              <a:t>Att följa upp följsamheten till behandlingsriktlinjer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79512" y="6559010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Thomas Blomberg</a:t>
            </a:r>
          </a:p>
        </p:txBody>
      </p:sp>
    </p:spTree>
    <p:extLst>
      <p:ext uri="{BB962C8B-B14F-4D97-AF65-F5344CB8AC3E}">
        <p14:creationId xmlns:p14="http://schemas.microsoft.com/office/powerpoint/2010/main" val="262173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1052216"/>
            <a:ext cx="8229600" cy="615696"/>
          </a:xfrm>
        </p:spPr>
        <p:txBody>
          <a:bodyPr/>
          <a:lstStyle/>
          <a:p>
            <a:r>
              <a:rPr lang="sv-SE" dirty="0"/>
              <a:t>Slas behandlingsriktlinjer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79512" y="6559010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Thomas Blomberg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68313" y="170080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Behövs behandlingsriktlinjer?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486896" y="2256924"/>
            <a:ext cx="37250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Medicinska områden</a:t>
            </a:r>
            <a:r>
              <a:rPr lang="sv-SE" sz="2800" dirty="0"/>
              <a:t> </a:t>
            </a:r>
            <a:r>
              <a:rPr lang="sv-SE" sz="2000" dirty="0"/>
              <a:t>(ex.)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Lungmedicin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Kardiologi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Neurologi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Endokrinologi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Gastroenterologi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Kirurgi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Gynekologi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Obstetrik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Ortopedi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Psykiatri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Vuxen - Barn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4493846" y="2312293"/>
            <a:ext cx="411060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Beslutsunderlag för behandling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Anamnes</a:t>
            </a:r>
          </a:p>
          <a:p>
            <a:pPr marL="800100" lvl="1" indent="-342900">
              <a:buSzPct val="90000"/>
              <a:buFont typeface="Courier New" panose="02070309020205020404" pitchFamily="49" charset="0"/>
              <a:buChar char="o"/>
            </a:pPr>
            <a:r>
              <a:rPr lang="sv-SE" dirty="0"/>
              <a:t>Aktuella besvär (S, O, P, Q, R, S, T)</a:t>
            </a:r>
          </a:p>
          <a:p>
            <a:pPr marL="800100" lvl="1" indent="-342900">
              <a:buSzPct val="90000"/>
              <a:buFont typeface="Courier New" panose="02070309020205020404" pitchFamily="49" charset="0"/>
              <a:buChar char="o"/>
            </a:pPr>
            <a:r>
              <a:rPr lang="sv-SE" dirty="0"/>
              <a:t>Tidigare sjukdomar</a:t>
            </a:r>
          </a:p>
          <a:p>
            <a:pPr marL="800100" lvl="1" indent="-342900">
              <a:buSzPct val="90000"/>
              <a:buFont typeface="Courier New" panose="02070309020205020404" pitchFamily="49" charset="0"/>
              <a:buChar char="o"/>
            </a:pPr>
            <a:r>
              <a:rPr lang="sv-SE" dirty="0"/>
              <a:t>Medicinering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Symtom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Undersökningsfynd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r>
              <a:rPr lang="sv-SE" sz="2400" dirty="0"/>
              <a:t>Behandlingsalternativ</a:t>
            </a:r>
          </a:p>
        </p:txBody>
      </p:sp>
    </p:spTree>
    <p:extLst>
      <p:ext uri="{BB962C8B-B14F-4D97-AF65-F5344CB8AC3E}">
        <p14:creationId xmlns:p14="http://schemas.microsoft.com/office/powerpoint/2010/main" val="68886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1052216"/>
            <a:ext cx="8229600" cy="615696"/>
          </a:xfrm>
        </p:spPr>
        <p:txBody>
          <a:bodyPr/>
          <a:lstStyle/>
          <a:p>
            <a:r>
              <a:rPr lang="sv-SE" dirty="0"/>
              <a:t>Slas behandlingsriktlinjer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2276356"/>
            <a:ext cx="1583407" cy="3969935"/>
          </a:xfrm>
        </p:spPr>
        <p:txBody>
          <a:bodyPr/>
          <a:lstStyle/>
          <a:p>
            <a:r>
              <a:rPr lang="sv-SE" dirty="0"/>
              <a:t>Vem?</a:t>
            </a:r>
          </a:p>
          <a:p>
            <a:r>
              <a:rPr lang="sv-SE" dirty="0"/>
              <a:t>För vem?</a:t>
            </a:r>
          </a:p>
          <a:p>
            <a:r>
              <a:rPr lang="sv-SE" dirty="0"/>
              <a:t>Hur?</a:t>
            </a:r>
          </a:p>
          <a:p>
            <a:r>
              <a:rPr lang="sv-SE" dirty="0"/>
              <a:t>Vad?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79512" y="6559010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Thomas Blomberg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68313" y="170080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Att skapa behandlingsriktlinjer.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/>
          <a:srcRect l="3308" t="20160" r="34324" b="16800"/>
          <a:stretch/>
        </p:blipFill>
        <p:spPr>
          <a:xfrm>
            <a:off x="2051720" y="2337476"/>
            <a:ext cx="6874997" cy="390881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3208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1052216"/>
            <a:ext cx="8229600" cy="615696"/>
          </a:xfrm>
        </p:spPr>
        <p:txBody>
          <a:bodyPr/>
          <a:lstStyle/>
          <a:p>
            <a:r>
              <a:rPr lang="sv-SE" dirty="0"/>
              <a:t>Slas behandlingsriktlinjer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2276356"/>
            <a:ext cx="8229600" cy="3969935"/>
          </a:xfrm>
        </p:spPr>
        <p:txBody>
          <a:bodyPr/>
          <a:lstStyle/>
          <a:p>
            <a:r>
              <a:rPr lang="sv-SE" dirty="0"/>
              <a:t>Följa den medicinska utvecklingen</a:t>
            </a:r>
          </a:p>
          <a:p>
            <a:r>
              <a:rPr lang="sv-SE" dirty="0"/>
              <a:t>Krav på dokumentation/ studier</a:t>
            </a:r>
          </a:p>
          <a:p>
            <a:r>
              <a:rPr lang="sv-SE" dirty="0"/>
              <a:t>Uppdateras kontinuerligt?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79512" y="6559010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Thomas Blomberg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68313" y="170080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Att uppdatera behandlingsriktlinjer.</a:t>
            </a:r>
          </a:p>
        </p:txBody>
      </p:sp>
    </p:spTree>
    <p:extLst>
      <p:ext uri="{BB962C8B-B14F-4D97-AF65-F5344CB8AC3E}">
        <p14:creationId xmlns:p14="http://schemas.microsoft.com/office/powerpoint/2010/main" val="286972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1052216"/>
            <a:ext cx="8229600" cy="615696"/>
          </a:xfrm>
        </p:spPr>
        <p:txBody>
          <a:bodyPr/>
          <a:lstStyle/>
          <a:p>
            <a:r>
              <a:rPr lang="sv-SE" dirty="0"/>
              <a:t>Slas behandlingsriktlinjer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2276356"/>
            <a:ext cx="8229600" cy="3969935"/>
          </a:xfrm>
        </p:spPr>
        <p:txBody>
          <a:bodyPr/>
          <a:lstStyle/>
          <a:p>
            <a:r>
              <a:rPr lang="sv-SE" dirty="0"/>
              <a:t>21 Regioner (landsting)</a:t>
            </a:r>
          </a:p>
          <a:p>
            <a:r>
              <a:rPr lang="sv-SE" dirty="0"/>
              <a:t>Minst 21 behandlingstraditioner.</a:t>
            </a:r>
          </a:p>
          <a:p>
            <a:endParaRPr lang="sv-SE" dirty="0"/>
          </a:p>
          <a:p>
            <a:r>
              <a:rPr lang="sv-SE" dirty="0"/>
              <a:t>Ändå - mycket små olikheter mellan olika regioner.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79512" y="6559010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Thomas Blomberg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68313" y="170080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Att lokalanpassa behandlingsriktlinjer.</a:t>
            </a:r>
          </a:p>
        </p:txBody>
      </p:sp>
    </p:spTree>
    <p:extLst>
      <p:ext uri="{BB962C8B-B14F-4D97-AF65-F5344CB8AC3E}">
        <p14:creationId xmlns:p14="http://schemas.microsoft.com/office/powerpoint/2010/main" val="13123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1052216"/>
            <a:ext cx="8229600" cy="615696"/>
          </a:xfrm>
        </p:spPr>
        <p:txBody>
          <a:bodyPr/>
          <a:lstStyle/>
          <a:p>
            <a:r>
              <a:rPr lang="sv-SE" dirty="0"/>
              <a:t>Slas behandlingsriktlinjer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2276356"/>
            <a:ext cx="8229600" cy="3969935"/>
          </a:xfrm>
        </p:spPr>
        <p:txBody>
          <a:bodyPr/>
          <a:lstStyle/>
          <a:p>
            <a:r>
              <a:rPr lang="sv-SE" dirty="0"/>
              <a:t>PBT</a:t>
            </a:r>
          </a:p>
          <a:p>
            <a:r>
              <a:rPr lang="sv-SE" dirty="0"/>
              <a:t>RETTS – ESS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  <a:tabLst>
                <a:tab pos="355600" algn="l"/>
              </a:tabLst>
            </a:pPr>
            <a:r>
              <a:rPr lang="sv-SE" dirty="0"/>
              <a:t>	Exempel</a:t>
            </a:r>
          </a:p>
          <a:p>
            <a:pPr lvl="1">
              <a:tabLst>
                <a:tab pos="355600" algn="l"/>
              </a:tabLst>
            </a:pPr>
            <a:r>
              <a:rPr lang="sv-SE" dirty="0"/>
              <a:t>ESS 4	</a:t>
            </a:r>
            <a:r>
              <a:rPr lang="sv-SE" sz="1800" dirty="0"/>
              <a:t>-</a:t>
            </a:r>
            <a:r>
              <a:rPr lang="sv-SE" dirty="0"/>
              <a:t> </a:t>
            </a:r>
            <a:r>
              <a:rPr lang="sv-SE" sz="1800" dirty="0"/>
              <a:t>Andningsbesvär/</a:t>
            </a:r>
            <a:r>
              <a:rPr lang="sv-SE" sz="1800" dirty="0" err="1"/>
              <a:t>dyspné</a:t>
            </a:r>
            <a:r>
              <a:rPr lang="sv-SE" sz="1800" dirty="0"/>
              <a:t>/andnöd</a:t>
            </a:r>
          </a:p>
          <a:p>
            <a:pPr marL="1974850" lvl="4" indent="-146050">
              <a:buFontTx/>
              <a:buChar char="-"/>
              <a:tabLst>
                <a:tab pos="355600" algn="l"/>
              </a:tabLst>
            </a:pPr>
            <a:r>
              <a:rPr lang="sv-SE" sz="1800" dirty="0"/>
              <a:t>Bröstsmärta vid andning</a:t>
            </a:r>
          </a:p>
          <a:p>
            <a:pPr marL="1974850" lvl="4" indent="-146050">
              <a:buFontTx/>
              <a:buChar char="-"/>
              <a:tabLst>
                <a:tab pos="355600" algn="l"/>
              </a:tabLst>
            </a:pPr>
            <a:r>
              <a:rPr lang="sv-SE" sz="1800" dirty="0"/>
              <a:t>Hyperventilation</a:t>
            </a:r>
          </a:p>
          <a:p>
            <a:pPr marL="1974850" lvl="4" indent="-146050">
              <a:buFontTx/>
              <a:buChar char="-"/>
              <a:tabLst>
                <a:tab pos="355600" algn="l"/>
              </a:tabLst>
            </a:pPr>
            <a:endParaRPr lang="sv-SE" sz="2200" dirty="0"/>
          </a:p>
          <a:p>
            <a:pPr lvl="1"/>
            <a:r>
              <a:rPr lang="sv-SE" dirty="0"/>
              <a:t>ESS 5	- </a:t>
            </a:r>
            <a:r>
              <a:rPr lang="sv-SE" sz="1800" dirty="0"/>
              <a:t>Bröstsmärta/bröstkorgssmärta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79512" y="6559010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Thomas Blomberg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68313" y="170080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Att arbeta efter behandlingsriktlinjer.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5796136" y="3861048"/>
            <a:ext cx="30243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PBT </a:t>
            </a:r>
          </a:p>
          <a:p>
            <a:r>
              <a:rPr lang="sv-SE" dirty="0"/>
              <a:t>A01, A02, A03, A05, C01, C04, M02, M04, Ö03</a:t>
            </a:r>
          </a:p>
          <a:p>
            <a:endParaRPr lang="sv-SE" dirty="0"/>
          </a:p>
          <a:p>
            <a:endParaRPr lang="sv-SE" dirty="0"/>
          </a:p>
          <a:p>
            <a:r>
              <a:rPr lang="sv-SE" sz="2000" dirty="0"/>
              <a:t>PBT</a:t>
            </a:r>
          </a:p>
          <a:p>
            <a:r>
              <a:rPr lang="sv-SE" dirty="0"/>
              <a:t>C01, B01, B03</a:t>
            </a:r>
          </a:p>
        </p:txBody>
      </p:sp>
    </p:spTree>
    <p:extLst>
      <p:ext uri="{BB962C8B-B14F-4D97-AF65-F5344CB8AC3E}">
        <p14:creationId xmlns:p14="http://schemas.microsoft.com/office/powerpoint/2010/main" val="220299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1052216"/>
            <a:ext cx="8229600" cy="615696"/>
          </a:xfrm>
        </p:spPr>
        <p:txBody>
          <a:bodyPr/>
          <a:lstStyle/>
          <a:p>
            <a:r>
              <a:rPr lang="sv-SE" dirty="0"/>
              <a:t>Slas behandlingsriktlinjer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2276356"/>
            <a:ext cx="8229600" cy="3969935"/>
          </a:xfrm>
        </p:spPr>
        <p:txBody>
          <a:bodyPr/>
          <a:lstStyle/>
          <a:p>
            <a:r>
              <a:rPr lang="sv-SE" dirty="0"/>
              <a:t>Journalgranskning – manuell</a:t>
            </a:r>
          </a:p>
          <a:p>
            <a:r>
              <a:rPr lang="sv-SE" dirty="0"/>
              <a:t>Journalgranskning – automatisk</a:t>
            </a:r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79512" y="6559010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Thomas Blomberg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68313" y="170080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Att följa upp följsamheten till behandlingsriktlinjer.</a:t>
            </a:r>
          </a:p>
        </p:txBody>
      </p:sp>
    </p:spTree>
    <p:extLst>
      <p:ext uri="{BB962C8B-B14F-4D97-AF65-F5344CB8AC3E}">
        <p14:creationId xmlns:p14="http://schemas.microsoft.com/office/powerpoint/2010/main" val="1986886739"/>
      </p:ext>
    </p:extLst>
  </p:cSld>
  <p:clrMapOvr>
    <a:masterClrMapping/>
  </p:clrMapOvr>
</p:sld>
</file>

<file path=ppt/theme/theme1.xml><?xml version="1.0" encoding="utf-8"?>
<a:theme xmlns:a="http://schemas.openxmlformats.org/drawingml/2006/main" name="RVN Blå (Standard)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PowerPoint_mall.potx" id="{4650C3A2-1D8B-44DE-ACB6-143DE8A12CF4}" vid="{162060BC-AA74-4A46-AA79-1EAFA0E93B77}"/>
    </a:ext>
  </a:extLst>
</a:theme>
</file>

<file path=ppt/theme/theme2.xml><?xml version="1.0" encoding="utf-8"?>
<a:theme xmlns:a="http://schemas.openxmlformats.org/drawingml/2006/main" name="RVN Grön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PowerPoint_mall.potx" id="{4650C3A2-1D8B-44DE-ACB6-143DE8A12CF4}" vid="{CED5E2A5-7573-4AB6-BC99-11FD8E9D0127}"/>
    </a:ext>
  </a:extLst>
</a:theme>
</file>

<file path=ppt/theme/theme3.xml><?xml version="1.0" encoding="utf-8"?>
<a:theme xmlns:a="http://schemas.openxmlformats.org/drawingml/2006/main" name="RVN Gul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PowerPoint_mall.potx" id="{4650C3A2-1D8B-44DE-ACB6-143DE8A12CF4}" vid="{71EEC648-10A2-4859-A70C-607032C4480A}"/>
    </a:ext>
  </a:extLst>
</a:theme>
</file>

<file path=ppt/theme/theme4.xml><?xml version="1.0" encoding="utf-8"?>
<a:theme xmlns:a="http://schemas.openxmlformats.org/drawingml/2006/main" name="RVN Lila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PowerPoint_mall.potx" id="{4650C3A2-1D8B-44DE-ACB6-143DE8A12CF4}" vid="{AB04366E-E1B3-4CA8-B519-BA6A12E8637F}"/>
    </a:ext>
  </a:extLst>
</a:theme>
</file>

<file path=ppt/theme/theme5.xml><?xml version="1.0" encoding="utf-8"?>
<a:theme xmlns:a="http://schemas.openxmlformats.org/drawingml/2006/main" name="RVN Orange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PowerPoint_mall.potx" id="{4650C3A2-1D8B-44DE-ACB6-143DE8A12CF4}" vid="{3FCBFFCB-2EDB-4D70-B5DE-E44C7E120E28}"/>
    </a:ext>
  </a:extLst>
</a:theme>
</file>

<file path=ppt/theme/theme6.xml><?xml version="1.0" encoding="utf-8"?>
<a:theme xmlns:a="http://schemas.openxmlformats.org/drawingml/2006/main" name="RVN Blank med sidfot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PowerPoint_mall.potx" id="{4650C3A2-1D8B-44DE-ACB6-143DE8A12CF4}" vid="{E9CF74C4-447C-4116-A78E-AC314AD50799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3a4422-3c3a-438f-a032-623ffbe8c904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0164579497484495FFE6D297651C21" ma:contentTypeVersion="2" ma:contentTypeDescription="Create a new document." ma:contentTypeScope="" ma:versionID="d22dbbe806a2e2b8b5d8cbdc10e6acd1">
  <xsd:schema xmlns:xsd="http://www.w3.org/2001/XMLSchema" xmlns:xs="http://www.w3.org/2001/XMLSchema" xmlns:p="http://schemas.microsoft.com/office/2006/metadata/properties" xmlns:ns2="f43a4422-3c3a-438f-a032-623ffbe8c904" targetNamespace="http://schemas.microsoft.com/office/2006/metadata/properties" ma:root="true" ma:fieldsID="d762db69803305e594ecbf5b76f33e68" ns2:_="">
    <xsd:import namespace="f43a4422-3c3a-438f-a032-623ffbe8c9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a4422-3c3a-438f-a032-623ffbe8c9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D0BC15-E58F-4798-B441-7B9BA92706EC}">
  <ds:schemaRefs>
    <ds:schemaRef ds:uri="http://schemas.microsoft.com/office/2006/documentManagement/types"/>
    <ds:schemaRef ds:uri="f43a4422-3c3a-438f-a032-623ffbe8c904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551EED2-69C7-4265-81C4-A1F87D13AF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E4E6E8-8D15-4BAB-8C81-84698CD34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3a4422-3c3a-438f-a032-623ffbe8c9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RVN_PowerPoint_mall</Template>
  <TotalTime>0</TotalTime>
  <Words>211</Words>
  <Application>Microsoft Office PowerPoint</Application>
  <PresentationFormat>Bildspel på skärmen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8</vt:i4>
      </vt:variant>
    </vt:vector>
  </HeadingPairs>
  <TitlesOfParts>
    <vt:vector size="17" baseType="lpstr">
      <vt:lpstr>Arial</vt:lpstr>
      <vt:lpstr>Calibri</vt:lpstr>
      <vt:lpstr>Courier New</vt:lpstr>
      <vt:lpstr>RVN Blå (Standard)</vt:lpstr>
      <vt:lpstr>RVN Grön</vt:lpstr>
      <vt:lpstr>RVN Gul</vt:lpstr>
      <vt:lpstr>RVN Lila</vt:lpstr>
      <vt:lpstr>RVN Orange</vt:lpstr>
      <vt:lpstr>RVN Blank med sidfot</vt:lpstr>
      <vt:lpstr>Slas behandlingsriktlinjer</vt:lpstr>
      <vt:lpstr>Slas behandlingsriktlinjer</vt:lpstr>
      <vt:lpstr>Slas behandlingsriktlinjer</vt:lpstr>
      <vt:lpstr>Slas behandlingsriktlinjer</vt:lpstr>
      <vt:lpstr>Slas behandlingsriktlinjer</vt:lpstr>
      <vt:lpstr>Slas behandlingsriktlinjer</vt:lpstr>
      <vt:lpstr>Slas behandlingsriktlinjer</vt:lpstr>
      <vt:lpstr>Slas behandlingsriktlinjer</vt:lpstr>
    </vt:vector>
  </TitlesOfParts>
  <Company>Landstinget Västernorrland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Thomas Blomberg</dc:creator>
  <cp:lastModifiedBy>Anders Sandvik</cp:lastModifiedBy>
  <cp:revision>13</cp:revision>
  <dcterms:created xsi:type="dcterms:W3CDTF">2018-02-05T08:29:19Z</dcterms:created>
  <dcterms:modified xsi:type="dcterms:W3CDTF">2018-03-09T09:47:31Z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0x010100C50164579497484495FFE6D297651C21</vt:lpwstr>
  </property>
</Properties>
</file>